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Cambria" panose="02040503050406030204" pitchFamily="18" charset="0"/>
      <p:regular r:id="rId11"/>
      <p:bold r:id="rId12"/>
      <p:italic r:id="rId13"/>
      <p:boldItalic r:id="rId14"/>
    </p:embeddedFont>
    <p:embeddedFont>
      <p:font typeface="Poppins" panose="00000500000000000000" pitchFamily="2" charset="0"/>
      <p:regular r:id="rId15"/>
      <p:bold r:id="rId16"/>
      <p: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1263" autoAdjust="0"/>
  </p:normalViewPr>
  <p:slideViewPr>
    <p:cSldViewPr snapToGrid="0" snapToObjects="1">
      <p:cViewPr varScale="1">
        <p:scale>
          <a:sx n="80" d="100"/>
          <a:sy n="80" d="100"/>
        </p:scale>
        <p:origin x="132" y="8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Today, we're going to dive into the world of research articles in computer science and explore an essential section called the method section. It's like the blueprint that helps other researchers understand and replicate the work. So, let's get started!</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Now, let's focus on product creation within the method section. Imagine you have a problem to solve, and you want to create a software product to address it. Here are the key points to consider: First, clearly define the problem or objective your product aims to tackle. What is the purpose behind its creation? Next, explain the design and development process. Which methodologies or frameworks did you use to guide you along the way? It's essential to specify the programming languages, tools, and technologies you employed during the implementation phase. Highlight the key features and functionality of your product. What sets it apart from existing solutions? Lastly, describe the methods you used for testing and evaluating your product. Did you conduct unit testing, user testing, or evaluate its performance in specific scenarios?</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Moving on to experimental and evaluative studies within the method section. Imagine you're conducting research or evaluating existing solutions. Here's what you need to include: Start by stating your research question or hypothesis. What are you trying to investigate or prove? Describe the participants or data collection process. Who are the individuals involved, and what criteria did you use to select them? Specify the variables you studied and the measures you used to collect data. Which metrics or performance indicators did you consider? Explain the experimental setup, including the hardware, software, or simulation environment you utilized. Detail the data collection procedure. How did you gather the necessary data? Did you conduct experiments, surveys, or interviews? Outline the statistical or analytical methods you employed to analyze the data. Which tools or algorithms did you use? And don't forget to address any ethical considerations, such as informed consent, data privacy, or institutional review board approval.</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To wrap up, let's summarize the key points and importance of the method section: The method section serves as a vital part of research articles and product creation, providing a detailed account of the methodology used. It's crucial for clarity and reproducibility, allowing other researchers to replicate and validate the study or product. By providing a well-written method section, we contribute to advancing knowledge and innovation in computer science. In conclusion, the method section is like a roadmap for others to follow and build upon our work. </a:t>
            </a:r>
            <a:r>
              <a:rPr lang="en-US" sz="1800">
                <a:effectLst/>
                <a:latin typeface="Arial" panose="020B0604020202020204" pitchFamily="34" charset="0"/>
                <a:ea typeface="ＭＳ 明朝" panose="02020609040205080304" pitchFamily="17" charset="-128"/>
                <a:cs typeface="Times New Roman" panose="02020603050405020304" pitchFamily="18" charset="0"/>
              </a:rPr>
              <a:t>It ensures that our research or product creation is transparent, reproducible, and valuable to the field of computer science.</a:t>
            </a:r>
            <a:endParaRPr lang="en-US" sz="180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Method section</a:t>
            </a:r>
            <a:endParaRPr lang="en-US" dirty="0"/>
          </a:p>
        </p:txBody>
      </p:sp>
      <p:sp>
        <p:nvSpPr>
          <p:cNvPr id="4" name="Object 3"/>
          <p:cNvSpPr/>
          <p:nvPr/>
        </p:nvSpPr>
        <p:spPr>
          <a:xfrm>
            <a:off x="495176" y="4094561"/>
            <a:ext cx="7782836" cy="292077"/>
          </a:xfrm>
          <a:prstGeom prst="rect">
            <a:avLst/>
          </a:prstGeom>
          <a:noFill/>
        </p:spPr>
        <p:txBody>
          <a:bodyPr wrap="square" lIns="0" tIns="0" rIns="0" bIns="0" rtlCol="0" anchor="t"/>
          <a:lstStyle/>
          <a:p>
            <a:pPr algn="l">
              <a:lnSpc>
                <a:spcPts val="2300"/>
              </a:lnSpc>
              <a:spcBef>
                <a:spcPts val="3170"/>
              </a:spcBef>
              <a:buNone/>
            </a:pPr>
            <a:r>
              <a:rPr lang="en-US" sz="2025" dirty="0">
                <a:solidFill>
                  <a:srgbClr val="FFC000"/>
                </a:solidFill>
                <a:latin typeface="Poppins" pitchFamily="34" charset="0"/>
                <a:ea typeface="Poppins" pitchFamily="34" charset="-122"/>
                <a:cs typeface="Poppins" pitchFamily="34" charset="-120"/>
              </a:rPr>
              <a:t>Purpose:</a:t>
            </a:r>
            <a:r>
              <a:rPr lang="en-US" sz="2025" dirty="0">
                <a:solidFill>
                  <a:srgbClr val="E7E6E6"/>
                </a:solidFill>
                <a:latin typeface="Poppins" pitchFamily="34" charset="0"/>
                <a:ea typeface="Poppins" pitchFamily="34" charset="-122"/>
                <a:cs typeface="Poppins" pitchFamily="34" charset="-120"/>
              </a:rPr>
              <a:t>  Importance and role</a:t>
            </a:r>
            <a:endParaRPr lang="en-US" dirty="0"/>
          </a:p>
        </p:txBody>
      </p:sp>
      <p:sp>
        <p:nvSpPr>
          <p:cNvPr id="5" name="Object 4"/>
          <p:cNvSpPr/>
          <p:nvPr/>
        </p:nvSpPr>
        <p:spPr>
          <a:xfrm>
            <a:off x="501232" y="4892731"/>
            <a:ext cx="7124824" cy="584153"/>
          </a:xfrm>
          <a:prstGeom prst="rect">
            <a:avLst/>
          </a:prstGeom>
          <a:noFill/>
        </p:spPr>
        <p:txBody>
          <a:bodyPr wrap="square" lIns="0" tIns="0" rIns="0" bIns="0" rtlCol="0" anchor="t"/>
          <a:lstStyle/>
          <a:p>
            <a:pPr algn="l">
              <a:lnSpc>
                <a:spcPts val="2300"/>
              </a:lnSpc>
              <a:spcBef>
                <a:spcPts val="4226"/>
              </a:spcBef>
              <a:buNone/>
            </a:pPr>
            <a:r>
              <a:rPr lang="en-US" sz="2025" dirty="0">
                <a:solidFill>
                  <a:srgbClr val="FFC000"/>
                </a:solidFill>
                <a:latin typeface="Poppins" pitchFamily="34" charset="0"/>
                <a:ea typeface="Poppins" pitchFamily="34" charset="-122"/>
                <a:cs typeface="Poppins" pitchFamily="34" charset="-120"/>
              </a:rPr>
              <a:t>Overview:</a:t>
            </a:r>
            <a:r>
              <a:rPr lang="en-US" sz="2025" dirty="0">
                <a:solidFill>
                  <a:srgbClr val="E7E6E6"/>
                </a:solidFill>
                <a:latin typeface="Poppins" pitchFamily="34" charset="0"/>
                <a:ea typeface="Poppins" pitchFamily="34" charset="-122"/>
                <a:cs typeface="Poppins" pitchFamily="34" charset="-120"/>
              </a:rPr>
              <a:t> Content and structure</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sp>
        <p:nvSpPr>
          <p:cNvPr id="2" name="Object 1"/>
          <p:cNvSpPr/>
          <p:nvPr/>
        </p:nvSpPr>
        <p:spPr>
          <a:xfrm>
            <a:off x="525284" y="1054556"/>
            <a:ext cx="9092196" cy="973539"/>
          </a:xfrm>
          <a:prstGeom prst="rect">
            <a:avLst/>
          </a:prstGeom>
          <a:noFill/>
        </p:spPr>
        <p:txBody>
          <a:bodyPr wrap="square" lIns="0" tIns="0" rIns="0" bIns="0" rtlCol="0" anchor="t"/>
          <a:lstStyle/>
          <a:p>
            <a:pPr algn="l">
              <a:lnSpc>
                <a:spcPts val="7668"/>
              </a:lnSpc>
              <a:buNone/>
            </a:pPr>
            <a:r>
              <a:rPr lang="en-US" sz="4800" dirty="0">
                <a:solidFill>
                  <a:srgbClr val="FFC000"/>
                </a:solidFill>
                <a:latin typeface="Poppins" pitchFamily="34" charset="0"/>
                <a:ea typeface="Poppins" pitchFamily="34" charset="-122"/>
                <a:cs typeface="Poppins" pitchFamily="34" charset="-120"/>
              </a:rPr>
              <a:t>Method - Product creation</a:t>
            </a:r>
            <a:endParaRPr lang="en-US" sz="4800" dirty="0"/>
          </a:p>
        </p:txBody>
      </p:sp>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7" name="Object 3">
            <a:extLst>
              <a:ext uri="{FF2B5EF4-FFF2-40B4-BE49-F238E27FC236}">
                <a16:creationId xmlns:a16="http://schemas.microsoft.com/office/drawing/2014/main" id="{AD0382FD-4DAD-FBAE-43E7-8EB9674E9FE0}"/>
              </a:ext>
            </a:extLst>
          </p:cNvPr>
          <p:cNvSpPr/>
          <p:nvPr/>
        </p:nvSpPr>
        <p:spPr>
          <a:xfrm>
            <a:off x="525283" y="3023763"/>
            <a:ext cx="10194854"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Problem Statement: </a:t>
            </a:r>
            <a:r>
              <a:rPr lang="en-US" sz="2000" dirty="0">
                <a:solidFill>
                  <a:schemeClr val="bg1"/>
                </a:solidFill>
                <a:latin typeface="Poppins" pitchFamily="34" charset="0"/>
                <a:ea typeface="Poppins" pitchFamily="34" charset="-122"/>
                <a:cs typeface="Poppins" pitchFamily="34" charset="-120"/>
              </a:rPr>
              <a:t>Clear Objective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Design and Development: </a:t>
            </a:r>
            <a:r>
              <a:rPr lang="en-US" sz="2000" dirty="0">
                <a:solidFill>
                  <a:schemeClr val="bg1"/>
                </a:solidFill>
                <a:latin typeface="Poppins" pitchFamily="34" charset="0"/>
                <a:ea typeface="Poppins" pitchFamily="34" charset="-122"/>
                <a:cs typeface="Poppins" pitchFamily="34" charset="-120"/>
              </a:rPr>
              <a:t>Methodologies and Frameworks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Implementation Details: </a:t>
            </a:r>
            <a:r>
              <a:rPr lang="en-US" sz="2000" dirty="0">
                <a:solidFill>
                  <a:schemeClr val="bg1"/>
                </a:solidFill>
                <a:latin typeface="Poppins" pitchFamily="34" charset="0"/>
                <a:ea typeface="Poppins" pitchFamily="34" charset="-122"/>
                <a:cs typeface="Poppins" pitchFamily="34" charset="-120"/>
              </a:rPr>
              <a:t>Programming Languages, Tools, Technologies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Features and Functionality: </a:t>
            </a:r>
            <a:r>
              <a:rPr lang="en-US" sz="2000" dirty="0">
                <a:solidFill>
                  <a:schemeClr val="bg1"/>
                </a:solidFill>
                <a:latin typeface="Poppins" pitchFamily="34" charset="0"/>
                <a:ea typeface="Poppins" pitchFamily="34" charset="-122"/>
                <a:cs typeface="Poppins" pitchFamily="34" charset="-120"/>
              </a:rPr>
              <a:t>Key Aspects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Testing and Evaluation: </a:t>
            </a:r>
            <a:r>
              <a:rPr lang="en-US" sz="2000" dirty="0">
                <a:solidFill>
                  <a:schemeClr val="bg1"/>
                </a:solidFill>
                <a:latin typeface="Poppins" pitchFamily="34" charset="0"/>
                <a:ea typeface="Poppins" pitchFamily="34" charset="-122"/>
                <a:cs typeface="Poppins" pitchFamily="34" charset="-120"/>
              </a:rPr>
              <a:t>Methods Used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8" name="Object 1">
            <a:extLst>
              <a:ext uri="{FF2B5EF4-FFF2-40B4-BE49-F238E27FC236}">
                <a16:creationId xmlns:a16="http://schemas.microsoft.com/office/drawing/2014/main" id="{F83B5E7E-0B25-1F80-DB30-A5DFD4723373}"/>
              </a:ext>
            </a:extLst>
          </p:cNvPr>
          <p:cNvSpPr/>
          <p:nvPr/>
        </p:nvSpPr>
        <p:spPr>
          <a:xfrm>
            <a:off x="525284" y="1054556"/>
            <a:ext cx="11073158" cy="973539"/>
          </a:xfrm>
          <a:prstGeom prst="rect">
            <a:avLst/>
          </a:prstGeom>
          <a:noFill/>
        </p:spPr>
        <p:txBody>
          <a:bodyPr wrap="square" lIns="0" tIns="0" rIns="0" bIns="0" rtlCol="0" anchor="t"/>
          <a:lstStyle/>
          <a:p>
            <a:pPr algn="l">
              <a:lnSpc>
                <a:spcPts val="7668"/>
              </a:lnSpc>
              <a:buNone/>
            </a:pPr>
            <a:r>
              <a:rPr lang="en-US" sz="4800" dirty="0">
                <a:solidFill>
                  <a:srgbClr val="FFC000"/>
                </a:solidFill>
                <a:latin typeface="Poppins" pitchFamily="34" charset="0"/>
                <a:ea typeface="Poppins" pitchFamily="34" charset="-122"/>
                <a:cs typeface="Poppins" pitchFamily="34" charset="-120"/>
              </a:rPr>
              <a:t>Method – Experimental or </a:t>
            </a:r>
          </a:p>
          <a:p>
            <a:pPr algn="l">
              <a:lnSpc>
                <a:spcPts val="7668"/>
              </a:lnSpc>
              <a:buNone/>
            </a:pPr>
            <a:r>
              <a:rPr lang="en-US" sz="4800" dirty="0">
                <a:solidFill>
                  <a:srgbClr val="FFC000"/>
                </a:solidFill>
                <a:latin typeface="Poppins" pitchFamily="34" charset="0"/>
                <a:ea typeface="Poppins" pitchFamily="34" charset="-122"/>
                <a:cs typeface="Poppins" pitchFamily="34" charset="-120"/>
              </a:rPr>
              <a:t>                   Evaluative Studies</a:t>
            </a:r>
            <a:endParaRPr lang="en-US" sz="4800" dirty="0"/>
          </a:p>
        </p:txBody>
      </p:sp>
      <p:sp>
        <p:nvSpPr>
          <p:cNvPr id="9" name="Object 3">
            <a:extLst>
              <a:ext uri="{FF2B5EF4-FFF2-40B4-BE49-F238E27FC236}">
                <a16:creationId xmlns:a16="http://schemas.microsoft.com/office/drawing/2014/main" id="{E0290459-A32C-B1BF-7AAE-D0C4A6D956FA}"/>
              </a:ext>
            </a:extLst>
          </p:cNvPr>
          <p:cNvSpPr/>
          <p:nvPr/>
        </p:nvSpPr>
        <p:spPr>
          <a:xfrm>
            <a:off x="426008" y="3640698"/>
            <a:ext cx="11271709"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Research Question or Hypothesis: </a:t>
            </a:r>
            <a:r>
              <a:rPr lang="en-US" sz="2000" dirty="0">
                <a:solidFill>
                  <a:schemeClr val="bg1"/>
                </a:solidFill>
                <a:latin typeface="Poppins" pitchFamily="34" charset="0"/>
                <a:ea typeface="Poppins" pitchFamily="34" charset="-122"/>
                <a:cs typeface="Poppins" pitchFamily="34" charset="-120"/>
              </a:rPr>
              <a:t>Investigative Focus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Participants or Data Collection: </a:t>
            </a:r>
            <a:r>
              <a:rPr lang="en-US" sz="2000" dirty="0">
                <a:solidFill>
                  <a:schemeClr val="bg1"/>
                </a:solidFill>
                <a:latin typeface="Poppins" pitchFamily="34" charset="0"/>
                <a:ea typeface="Poppins" pitchFamily="34" charset="-122"/>
                <a:cs typeface="Poppins" pitchFamily="34" charset="-120"/>
              </a:rPr>
              <a:t>Inclusion Criteria, Data Gathering</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Variables and Measures: </a:t>
            </a:r>
            <a:r>
              <a:rPr lang="en-US" sz="2000" dirty="0">
                <a:solidFill>
                  <a:schemeClr val="bg1"/>
                </a:solidFill>
                <a:latin typeface="Poppins" pitchFamily="34" charset="0"/>
                <a:ea typeface="Poppins" pitchFamily="34" charset="-122"/>
                <a:cs typeface="Poppins" pitchFamily="34" charset="-120"/>
              </a:rPr>
              <a:t>Studied Aspects, Data Collection Methods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Experimental Setup or Software Environment: </a:t>
            </a:r>
            <a:r>
              <a:rPr lang="en-US" sz="2000" dirty="0">
                <a:solidFill>
                  <a:schemeClr val="bg1"/>
                </a:solidFill>
                <a:latin typeface="Poppins" pitchFamily="34" charset="0"/>
                <a:ea typeface="Poppins" pitchFamily="34" charset="-122"/>
                <a:cs typeface="Poppins" pitchFamily="34" charset="-120"/>
              </a:rPr>
              <a:t>Hardware, Software, Simulation</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Data Collection Procedure: </a:t>
            </a:r>
            <a:r>
              <a:rPr lang="en-US" sz="2000" dirty="0">
                <a:solidFill>
                  <a:schemeClr val="bg1"/>
                </a:solidFill>
                <a:latin typeface="Poppins" pitchFamily="34" charset="0"/>
                <a:ea typeface="Poppins" pitchFamily="34" charset="-122"/>
                <a:cs typeface="Poppins" pitchFamily="34" charset="-120"/>
              </a:rPr>
              <a:t>Experimental Protocols, Surveys, Interviews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Data Analysis: </a:t>
            </a:r>
            <a:r>
              <a:rPr lang="en-US" sz="2000" dirty="0">
                <a:solidFill>
                  <a:schemeClr val="bg1"/>
                </a:solidFill>
                <a:latin typeface="Poppins" pitchFamily="34" charset="0"/>
                <a:ea typeface="Poppins" pitchFamily="34" charset="-122"/>
                <a:cs typeface="Poppins" pitchFamily="34" charset="-120"/>
              </a:rPr>
              <a:t>Statistical or Analytical Methods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Ethical Considerations: </a:t>
            </a:r>
            <a:r>
              <a:rPr lang="en-US" sz="2000" dirty="0">
                <a:solidFill>
                  <a:schemeClr val="bg1"/>
                </a:solidFill>
                <a:latin typeface="Poppins" pitchFamily="34" charset="0"/>
                <a:ea typeface="Poppins" pitchFamily="34" charset="-122"/>
                <a:cs typeface="Poppins" pitchFamily="34" charset="-120"/>
              </a:rPr>
              <a:t>Informed Consent, Data Privacy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14" name="TextBox 13">
            <a:extLst>
              <a:ext uri="{FF2B5EF4-FFF2-40B4-BE49-F238E27FC236}">
                <a16:creationId xmlns:a16="http://schemas.microsoft.com/office/drawing/2014/main" id="{39E57A2E-B9AF-7419-6AE3-EA1B8284336E}"/>
              </a:ext>
            </a:extLst>
          </p:cNvPr>
          <p:cNvSpPr txBox="1"/>
          <p:nvPr/>
        </p:nvSpPr>
        <p:spPr>
          <a:xfrm>
            <a:off x="776107" y="3420237"/>
            <a:ext cx="7321146" cy="1600438"/>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rgbClr val="FFC000"/>
                </a:solidFill>
                <a:latin typeface="Poppins" pitchFamily="34" charset="0"/>
                <a:ea typeface="Poppins" pitchFamily="34" charset="-122"/>
                <a:cs typeface="Poppins" pitchFamily="34" charset="-120"/>
              </a:rPr>
              <a:t>Recap: </a:t>
            </a:r>
            <a:r>
              <a:rPr lang="en-US" sz="2000" dirty="0">
                <a:solidFill>
                  <a:srgbClr val="FFFFFF"/>
                </a:solidFill>
                <a:latin typeface="Poppins" pitchFamily="34" charset="0"/>
                <a:ea typeface="Poppins" pitchFamily="34" charset="-122"/>
                <a:cs typeface="Poppins" pitchFamily="34" charset="-120"/>
              </a:rPr>
              <a:t>Key Points</a:t>
            </a:r>
          </a:p>
          <a:p>
            <a:pPr marL="285750" indent="-285750">
              <a:buFont typeface="Arial" panose="020B0604020202020204" pitchFamily="34" charset="0"/>
              <a:buChar char="•"/>
            </a:pPr>
            <a:r>
              <a:rPr lang="en-US" sz="2000" dirty="0">
                <a:solidFill>
                  <a:srgbClr val="FFC000"/>
                </a:solidFill>
                <a:latin typeface="Poppins" pitchFamily="34" charset="0"/>
                <a:ea typeface="Poppins" pitchFamily="34" charset="-122"/>
                <a:cs typeface="Poppins" pitchFamily="34" charset="-120"/>
              </a:rPr>
              <a:t>Importance: </a:t>
            </a:r>
            <a:r>
              <a:rPr lang="en-US" sz="2000" dirty="0">
                <a:solidFill>
                  <a:srgbClr val="FFFFFF"/>
                </a:solidFill>
                <a:latin typeface="Poppins" pitchFamily="34" charset="0"/>
                <a:ea typeface="Poppins" pitchFamily="34" charset="-122"/>
                <a:cs typeface="Poppins" pitchFamily="34" charset="-120"/>
              </a:rPr>
              <a:t>Significance and Value</a:t>
            </a:r>
          </a:p>
          <a:p>
            <a:pPr marL="285750" indent="-285750">
              <a:buFont typeface="Arial" panose="020B0604020202020204" pitchFamily="34" charset="0"/>
              <a:buChar char="•"/>
            </a:pPr>
            <a:r>
              <a:rPr lang="en-US" sz="2000" dirty="0">
                <a:solidFill>
                  <a:srgbClr val="FFC000"/>
                </a:solidFill>
                <a:latin typeface="Poppins" pitchFamily="34" charset="0"/>
                <a:ea typeface="Poppins" pitchFamily="34" charset="-122"/>
                <a:cs typeface="Poppins" pitchFamily="34" charset="-120"/>
              </a:rPr>
              <a:t>Clarity and Reproducibility: </a:t>
            </a:r>
            <a:r>
              <a:rPr lang="en-US" sz="2000" dirty="0">
                <a:solidFill>
                  <a:srgbClr val="FFFFFF"/>
                </a:solidFill>
                <a:latin typeface="Poppins" pitchFamily="34" charset="0"/>
                <a:ea typeface="Poppins" pitchFamily="34" charset="-122"/>
                <a:cs typeface="Poppins" pitchFamily="34" charset="-120"/>
              </a:rPr>
              <a:t>Transparency and Validity</a:t>
            </a:r>
          </a:p>
          <a:p>
            <a:pPr marL="285750" indent="-285750">
              <a:buFont typeface="Arial" panose="020B0604020202020204" pitchFamily="34" charset="0"/>
              <a:buChar char="•"/>
            </a:pPr>
            <a:r>
              <a:rPr lang="en-US" sz="2000" dirty="0">
                <a:solidFill>
                  <a:srgbClr val="FFC000"/>
                </a:solidFill>
                <a:latin typeface="Poppins" pitchFamily="34" charset="0"/>
                <a:ea typeface="Poppins" pitchFamily="34" charset="-122"/>
                <a:cs typeface="Poppins" pitchFamily="34" charset="-120"/>
              </a:rPr>
              <a:t>Closing Remarks: </a:t>
            </a:r>
            <a:r>
              <a:rPr lang="en-US" sz="2000" dirty="0">
                <a:solidFill>
                  <a:srgbClr val="FFFFFF"/>
                </a:solidFill>
                <a:latin typeface="Poppins" pitchFamily="34" charset="0"/>
                <a:ea typeface="Poppins" pitchFamily="34" charset="-122"/>
                <a:cs typeface="Poppins" pitchFamily="34" charset="-120"/>
              </a:rPr>
              <a:t>Advancement of Knowledge</a:t>
            </a:r>
          </a:p>
          <a:p>
            <a:endParaRPr lang="en-US" dirty="0">
              <a:solidFill>
                <a:schemeClr val="bg1"/>
              </a:solidFill>
            </a:endParaRPr>
          </a:p>
        </p:txBody>
      </p:sp>
      <p:sp>
        <p:nvSpPr>
          <p:cNvPr id="5" name="Object 1">
            <a:extLst>
              <a:ext uri="{FF2B5EF4-FFF2-40B4-BE49-F238E27FC236}">
                <a16:creationId xmlns:a16="http://schemas.microsoft.com/office/drawing/2014/main" id="{F4ACF1F4-E47D-23DE-2A09-9C273A0B6669}"/>
              </a:ext>
            </a:extLst>
          </p:cNvPr>
          <p:cNvSpPr/>
          <p:nvPr/>
        </p:nvSpPr>
        <p:spPr>
          <a:xfrm>
            <a:off x="525284" y="1054556"/>
            <a:ext cx="9092196" cy="973539"/>
          </a:xfrm>
          <a:prstGeom prst="rect">
            <a:avLst/>
          </a:prstGeom>
          <a:noFill/>
        </p:spPr>
        <p:txBody>
          <a:bodyPr wrap="square" lIns="0" tIns="0" rIns="0" bIns="0" rtlCol="0" anchor="t"/>
          <a:lstStyle/>
          <a:p>
            <a:pPr algn="l">
              <a:lnSpc>
                <a:spcPts val="7668"/>
              </a:lnSpc>
              <a:buNone/>
            </a:pPr>
            <a:r>
              <a:rPr lang="en-US" sz="4800" dirty="0">
                <a:solidFill>
                  <a:srgbClr val="FFC000"/>
                </a:solidFill>
                <a:latin typeface="Poppins" pitchFamily="34" charset="0"/>
                <a:ea typeface="Poppins" pitchFamily="34" charset="-122"/>
                <a:cs typeface="Poppins" pitchFamily="34" charset="-120"/>
              </a:rPr>
              <a:t>Summary</a:t>
            </a:r>
            <a:endParaRPr lang="en-US" sz="4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641</Words>
  <Application>Microsoft Office PowerPoint</Application>
  <PresentationFormat>Widescreen</PresentationFormat>
  <Paragraphs>31</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Poppins</vt:lpstr>
      <vt:lpstr>Symbol</vt:lpstr>
      <vt:lpstr>Cambria</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5</cp:revision>
  <dcterms:created xsi:type="dcterms:W3CDTF">2023-08-09T04:07:22Z</dcterms:created>
  <dcterms:modified xsi:type="dcterms:W3CDTF">2023-08-09T07:00:05Z</dcterms:modified>
</cp:coreProperties>
</file>